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sldIdLst>
    <p:sldId id="859" r:id="rId3"/>
    <p:sldId id="860" r:id="rId4"/>
    <p:sldId id="861" r:id="rId5"/>
    <p:sldId id="862" r:id="rId6"/>
    <p:sldId id="863" r:id="rId7"/>
    <p:sldId id="864" r:id="rId8"/>
    <p:sldId id="865" r:id="rId9"/>
    <p:sldId id="866" r:id="rId10"/>
    <p:sldId id="867" r:id="rId11"/>
    <p:sldId id="868" r:id="rId12"/>
    <p:sldId id="869" r:id="rId13"/>
    <p:sldId id="870" r:id="rId14"/>
    <p:sldId id="871" r:id="rId15"/>
    <p:sldId id="872" r:id="rId16"/>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BDF2"/>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notesMaster" Target="notesMasters/notesMaster1.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七年级 上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　实战演练篇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实战训练　</a:t>
            </a:r>
            <a:r>
              <a:rPr lang="en-US" altLang="zh-CN"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4</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334566" y="836712"/>
          <a:ext cx="11521280" cy="3840480"/>
        </p:xfrm>
        <a:graphic>
          <a:graphicData uri="http://schemas.openxmlformats.org/drawingml/2006/table">
            <a:tbl>
              <a:tblPr firstRow="1" firstCol="1" bandRow="1"/>
              <a:tblGrid>
                <a:gridCol w="2592288"/>
                <a:gridCol w="8928992"/>
              </a:tblGrid>
              <a:tr h="2640145">
                <a:tc>
                  <a:txBody>
                    <a:bodyPr/>
                    <a:lstStyle/>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Some doctors</a:t>
                      </a:r>
                      <a:r>
                        <a:rPr lang="en-US"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38</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Don’t eat too much junk food</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Don’t eat food with too much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39</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food with less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fat,oil</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and sugar</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fruits and vegetables because they have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40</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vitamins and little fat</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41</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more milk</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42</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breakfast every day is good for your body and mind</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内容占位符 6"/>
          <p:cNvSpPr>
            <a:spLocks noGrp="1"/>
          </p:cNvSpPr>
          <p:nvPr>
            <p:ph idx="1"/>
          </p:nvPr>
        </p:nvSpPr>
        <p:spPr>
          <a:xfrm>
            <a:off x="360854" y="4710894"/>
            <a:ext cx="11485848" cy="646331"/>
          </a:xfrm>
        </p:spPr>
        <p:txBody>
          <a:bodyPr/>
          <a:lstStyle/>
          <a:p>
            <a:pPr hangingPunct="0">
              <a:spcAft>
                <a:spcPts val="0"/>
              </a:spcAft>
              <a:tabLst>
                <a:tab pos="5581015"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38</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latin typeface="宋体" panose="02010600030101010101" pitchFamily="2" charset="-122"/>
                <a:ea typeface="宋体" panose="02010600030101010101" pitchFamily="2" charset="-122"/>
                <a:cs typeface="Times New Roman" panose="02020603050405020304" pitchFamily="18" charset="0"/>
              </a:rPr>
              <a:t>__________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26654" y="4757060"/>
            <a:ext cx="1021433" cy="461665"/>
          </a:xfrm>
          <a:prstGeom prst="rect">
            <a:avLst/>
          </a:prstGeom>
        </p:spPr>
        <p:txBody>
          <a:bodyPr wrap="none">
            <a:spAutoFit/>
          </a:bodyPr>
          <a:lstStyle/>
          <a:p>
            <a:r>
              <a:rPr lang="en-US" altLang="zh-CN" sz="2400" dirty="0"/>
              <a:t>advice</a:t>
            </a:r>
            <a:endParaRPr lang="zh-CN" altLang="en-US" dirty="0"/>
          </a:p>
        </p:txBody>
      </p:sp>
      <p:sp>
        <p:nvSpPr>
          <p:cNvPr id="5" name="内容占位符 1"/>
          <p:cNvSpPr txBox="1"/>
          <p:nvPr/>
        </p:nvSpPr>
        <p:spPr bwMode="auto">
          <a:xfrm>
            <a:off x="360854" y="5251082"/>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smtClean="0">
                <a:solidFill>
                  <a:srgbClr val="FF0000"/>
                </a:solidFill>
                <a:latin typeface="Times New Roman" panose="02020603050405020304" pitchFamily="18" charset="0"/>
                <a:ea typeface="宋体" panose="02010600030101010101" pitchFamily="2" charset="-122"/>
              </a:rPr>
              <a:t>“Some doctors give the following advice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建议</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可知，此处是医生给出的一些建议，</a:t>
            </a:r>
            <a:r>
              <a:rPr lang="en-US" altLang="zh-CN" b="1" dirty="0" smtClean="0">
                <a:solidFill>
                  <a:srgbClr val="FF0000"/>
                </a:solidFill>
                <a:latin typeface="Times New Roman" panose="02020603050405020304" pitchFamily="18" charset="0"/>
                <a:ea typeface="宋体" panose="02010600030101010101" pitchFamily="2" charset="-122"/>
              </a:rPr>
              <a:t>advice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smtClean="0">
                <a:solidFill>
                  <a:srgbClr val="FF0000"/>
                </a:solidFill>
                <a:latin typeface="+mn-ea"/>
              </a:rPr>
              <a:t>“</a:t>
            </a:r>
            <a:r>
              <a:rPr lang="zh-CN" altLang="zh-CN" b="1" dirty="0" smtClean="0">
                <a:solidFill>
                  <a:srgbClr val="FF0000"/>
                </a:solidFill>
                <a:latin typeface="+mn-ea"/>
                <a:cs typeface="Times New Roman" panose="02020603050405020304" pitchFamily="18" charset="0"/>
              </a:rPr>
              <a:t>建议</a:t>
            </a:r>
            <a:r>
              <a:rPr lang="en-US" altLang="zh-CN" b="1" dirty="0" smtClean="0">
                <a:solidFill>
                  <a:srgbClr val="FF0000"/>
                </a:solidFill>
                <a:latin typeface="+mn-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，是不可数名词。故填</a:t>
            </a:r>
            <a:r>
              <a:rPr lang="en-US" altLang="zh-CN" b="1" dirty="0" smtClean="0">
                <a:solidFill>
                  <a:srgbClr val="FF0000"/>
                </a:solidFill>
                <a:latin typeface="Times New Roman" panose="02020603050405020304" pitchFamily="18" charset="0"/>
                <a:ea typeface="宋体" panose="02010600030101010101" pitchFamily="2" charset="-122"/>
              </a:rPr>
              <a:t>advice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334566" y="836712"/>
          <a:ext cx="11521280" cy="3291840"/>
        </p:xfrm>
        <a:graphic>
          <a:graphicData uri="http://schemas.openxmlformats.org/drawingml/2006/table">
            <a:tbl>
              <a:tblPr firstRow="1" firstCol="1" bandRow="1"/>
              <a:tblGrid>
                <a:gridCol w="2520280"/>
                <a:gridCol w="9001000"/>
              </a:tblGrid>
              <a:tr h="2640145">
                <a:tc>
                  <a:txBody>
                    <a:bodyPr/>
                    <a:lstStyle/>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Some doctors</a:t>
                      </a:r>
                      <a:r>
                        <a:rPr lang="en-US"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38</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Don’t eat too much junk food</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Don’t eat food with too much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39</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food with less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fat,oil</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and sugar</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fruits and vegetables because they have </a:t>
                      </a:r>
                      <a:r>
                        <a:rPr lang="en-US"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40</a:t>
                      </a:r>
                      <a:r>
                        <a:rPr lang="zh-CN"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vitamins and little fat</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41</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more milk</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42</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breakfast every day is good for your body and mind</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内容占位符 6"/>
          <p:cNvSpPr>
            <a:spLocks noGrp="1"/>
          </p:cNvSpPr>
          <p:nvPr>
            <p:ph idx="1"/>
          </p:nvPr>
        </p:nvSpPr>
        <p:spPr>
          <a:xfrm>
            <a:off x="360854" y="4149080"/>
            <a:ext cx="11485848" cy="646331"/>
          </a:xfrm>
        </p:spPr>
        <p:txBody>
          <a:bodyPr/>
          <a:lstStyle/>
          <a:p>
            <a:pPr hangingPunct="0">
              <a:spcAft>
                <a:spcPts val="0"/>
              </a:spcAft>
              <a:tabLst>
                <a:tab pos="5581015"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39</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latin typeface="宋体" panose="02010600030101010101" pitchFamily="2" charset="-122"/>
                <a:ea typeface="宋体" panose="02010600030101010101" pitchFamily="2" charset="-122"/>
                <a:cs typeface="Times New Roman" panose="02020603050405020304" pitchFamily="18" charset="0"/>
              </a:rPr>
              <a:t>_________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p:nvPr/>
        </p:nvSpPr>
        <p:spPr bwMode="auto">
          <a:xfrm>
            <a:off x="360854" y="4724960"/>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smtClean="0">
                <a:solidFill>
                  <a:srgbClr val="FF0000"/>
                </a:solidFill>
                <a:latin typeface="Times New Roman" panose="02020603050405020304" pitchFamily="18" charset="0"/>
                <a:ea typeface="宋体" panose="02010600030101010101" pitchFamily="2" charset="-122"/>
              </a:rPr>
              <a:t>“Teenagers shouldn’t eat food with too much salt</a:t>
            </a:r>
            <a:r>
              <a:rPr lang="en-US" altLang="zh-CN" b="1" dirty="0" smtClean="0">
                <a:solidFill>
                  <a:srgbClr val="FF0000"/>
                </a:solidFill>
                <a:latin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可知，青少年不该吃多盐的食物，名词</a:t>
            </a:r>
            <a:r>
              <a:rPr lang="en-US" altLang="zh-CN" b="1" dirty="0" smtClean="0">
                <a:solidFill>
                  <a:srgbClr val="FF0000"/>
                </a:solidFill>
                <a:latin typeface="Times New Roman" panose="02020603050405020304" pitchFamily="18" charset="0"/>
                <a:ea typeface="宋体" panose="02010600030101010101" pitchFamily="2" charset="-122"/>
              </a:rPr>
              <a:t>salt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dirty="0" smtClean="0">
                <a:solidFill>
                  <a:srgbClr val="FF0000"/>
                </a:solidFill>
                <a:latin typeface="+mn-ea"/>
              </a:rPr>
              <a:t>“</a:t>
            </a:r>
            <a:r>
              <a:rPr lang="zh-CN" altLang="zh-CN" b="1" dirty="0" smtClean="0">
                <a:solidFill>
                  <a:srgbClr val="FF0000"/>
                </a:solidFill>
                <a:latin typeface="+mn-ea"/>
                <a:cs typeface="Times New Roman" panose="02020603050405020304" pitchFamily="18" charset="0"/>
              </a:rPr>
              <a:t>盐</a:t>
            </a:r>
            <a:r>
              <a:rPr lang="en-US" altLang="zh-CN" b="1" dirty="0" smtClean="0">
                <a:solidFill>
                  <a:srgbClr val="FF0000"/>
                </a:solidFill>
                <a:latin typeface="+mn-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smtClean="0">
                <a:solidFill>
                  <a:srgbClr val="FF0000"/>
                </a:solidFill>
                <a:latin typeface="Times New Roman" panose="02020603050405020304" pitchFamily="18" charset="0"/>
                <a:ea typeface="宋体" panose="02010600030101010101" pitchFamily="2" charset="-122"/>
              </a:rPr>
              <a:t>salt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5" name="矩形 4"/>
          <p:cNvSpPr/>
          <p:nvPr/>
        </p:nvSpPr>
        <p:spPr>
          <a:xfrm>
            <a:off x="1126654" y="4263295"/>
            <a:ext cx="646331" cy="461665"/>
          </a:xfrm>
          <a:prstGeom prst="rect">
            <a:avLst/>
          </a:prstGeom>
        </p:spPr>
        <p:txBody>
          <a:bodyPr wrap="none">
            <a:spAutoFit/>
          </a:bodyPr>
          <a:lstStyle/>
          <a:p>
            <a:r>
              <a:rPr lang="en-US" altLang="zh-CN" sz="2400" dirty="0"/>
              <a:t>salt</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334566" y="836712"/>
          <a:ext cx="11521280" cy="3840480"/>
        </p:xfrm>
        <a:graphic>
          <a:graphicData uri="http://schemas.openxmlformats.org/drawingml/2006/table">
            <a:tbl>
              <a:tblPr firstRow="1" firstCol="1" bandRow="1"/>
              <a:tblGrid>
                <a:gridCol w="2808312"/>
                <a:gridCol w="8712968"/>
              </a:tblGrid>
              <a:tr h="2232248">
                <a:tc>
                  <a:txBody>
                    <a:bodyPr/>
                    <a:lstStyle/>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Some doctors</a:t>
                      </a:r>
                      <a:r>
                        <a:rPr lang="en-US"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38</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Don’t eat too much junk food</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Don’t eat food with too much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39</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food with less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fat,oil</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and sugar</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fruits and vegetables because they have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40</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vitamins and little fat</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41</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more milk</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42</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breakfast every day is good for your body and mind</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内容占位符 6"/>
          <p:cNvSpPr>
            <a:spLocks noGrp="1"/>
          </p:cNvSpPr>
          <p:nvPr>
            <p:ph idx="1"/>
          </p:nvPr>
        </p:nvSpPr>
        <p:spPr>
          <a:xfrm>
            <a:off x="360854" y="4654877"/>
            <a:ext cx="11485848" cy="646331"/>
          </a:xfrm>
        </p:spPr>
        <p:txBody>
          <a:bodyPr/>
          <a:lstStyle/>
          <a:p>
            <a:pPr hangingPunct="0">
              <a:spcAft>
                <a:spcPts val="0"/>
              </a:spcAft>
              <a:tabLst>
                <a:tab pos="5581015"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40</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latin typeface="宋体" panose="02010600030101010101" pitchFamily="2" charset="-122"/>
                <a:ea typeface="宋体" panose="02010600030101010101" pitchFamily="2" charset="-122"/>
                <a:cs typeface="Times New Roman" panose="02020603050405020304" pitchFamily="18" charset="0"/>
              </a:rPr>
              <a:t>_________</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93361" y="4715257"/>
            <a:ext cx="997389" cy="461665"/>
          </a:xfrm>
          <a:prstGeom prst="rect">
            <a:avLst/>
          </a:prstGeom>
        </p:spPr>
        <p:txBody>
          <a:bodyPr wrap="none">
            <a:spAutoFit/>
          </a:bodyPr>
          <a:lstStyle/>
          <a:p>
            <a:r>
              <a:rPr lang="zh-CN" altLang="zh-CN" sz="2400" dirty="0">
                <a:ea typeface="Times New Roman" panose="02020603050405020304" pitchFamily="18" charset="0"/>
              </a:rPr>
              <a:t> </a:t>
            </a:r>
            <a:r>
              <a:rPr lang="en-US" altLang="zh-CN" sz="2400" dirty="0">
                <a:ea typeface="Times New Roman" panose="02020603050405020304" pitchFamily="18" charset="0"/>
              </a:rPr>
              <a:t>many</a:t>
            </a:r>
            <a:endParaRPr lang="zh-CN" altLang="en-US" dirty="0"/>
          </a:p>
        </p:txBody>
      </p:sp>
      <p:sp>
        <p:nvSpPr>
          <p:cNvPr id="5" name="内容占位符 3"/>
          <p:cNvSpPr txBox="1"/>
          <p:nvPr/>
        </p:nvSpPr>
        <p:spPr bwMode="auto">
          <a:xfrm>
            <a:off x="360854" y="525108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smtClean="0">
                <a:solidFill>
                  <a:srgbClr val="FF0000"/>
                </a:solidFill>
                <a:latin typeface="Times New Roman" panose="02020603050405020304" pitchFamily="18" charset="0"/>
                <a:ea typeface="宋体" panose="02010600030101010101" pitchFamily="2" charset="-122"/>
              </a:rPr>
              <a:t>“There are a lot of vitamins and little fat in fruits and vegetables</a:t>
            </a:r>
            <a:r>
              <a:rPr lang="en-US" altLang="zh-CN" b="1" dirty="0" smtClean="0">
                <a:solidFill>
                  <a:srgbClr val="FF0000"/>
                </a:solidFill>
                <a:latin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可知，水果和蔬菜中有许多维生素，</a:t>
            </a:r>
            <a:r>
              <a:rPr lang="en-US" altLang="zh-CN" b="1" dirty="0" smtClean="0">
                <a:solidFill>
                  <a:srgbClr val="FF0000"/>
                </a:solidFill>
                <a:latin typeface="Times New Roman" panose="02020603050405020304" pitchFamily="18" charset="0"/>
                <a:ea typeface="宋体" panose="02010600030101010101" pitchFamily="2" charset="-122"/>
              </a:rPr>
              <a:t>a lot of</a:t>
            </a:r>
            <a:r>
              <a:rPr lang="zh-CN" altLang="zh-CN" b="1" dirty="0" smtClean="0">
                <a:solidFill>
                  <a:srgbClr val="FF0000"/>
                </a:solidFill>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many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smtClean="0">
                <a:solidFill>
                  <a:srgbClr val="FF0000"/>
                </a:solidFill>
                <a:latin typeface="Times New Roman" panose="02020603050405020304" pitchFamily="18" charset="0"/>
                <a:ea typeface="宋体" panose="02010600030101010101" pitchFamily="2" charset="-122"/>
              </a:rPr>
              <a:t>many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334566" y="836712"/>
          <a:ext cx="11521280" cy="3840480"/>
        </p:xfrm>
        <a:graphic>
          <a:graphicData uri="http://schemas.openxmlformats.org/drawingml/2006/table">
            <a:tbl>
              <a:tblPr firstRow="1" firstCol="1" bandRow="1"/>
              <a:tblGrid>
                <a:gridCol w="2736304"/>
                <a:gridCol w="8784976"/>
              </a:tblGrid>
              <a:tr h="2640145">
                <a:tc>
                  <a:txBody>
                    <a:bodyPr/>
                    <a:lstStyle/>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Some doctors</a:t>
                      </a:r>
                      <a:r>
                        <a:rPr lang="en-US"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38</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Don’t eat too much junk food</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Don’t eat food with too much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39</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food with less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fat,oil</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and sugar</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fruits and vegetables because they have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40</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vitamins and little fat</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41</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more milk</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42</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breakfast every day is good for your body and mind</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内容占位符 6"/>
          <p:cNvSpPr>
            <a:spLocks noGrp="1"/>
          </p:cNvSpPr>
          <p:nvPr>
            <p:ph idx="1"/>
          </p:nvPr>
        </p:nvSpPr>
        <p:spPr>
          <a:xfrm>
            <a:off x="360854" y="4582869"/>
            <a:ext cx="11485848" cy="646331"/>
          </a:xfrm>
        </p:spPr>
        <p:txBody>
          <a:bodyPr/>
          <a:lstStyle/>
          <a:p>
            <a:pPr hangingPunct="0">
              <a:spcAft>
                <a:spcPts val="0"/>
              </a:spcAft>
              <a:tabLst>
                <a:tab pos="5581015"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41</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latin typeface="宋体" panose="02010600030101010101" pitchFamily="2" charset="-122"/>
                <a:ea typeface="宋体" panose="02010600030101010101" pitchFamily="2" charset="-122"/>
                <a:cs typeface="Times New Roman" panose="02020603050405020304" pitchFamily="18" charset="0"/>
              </a:rPr>
              <a:t>_________</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054646" y="4690640"/>
            <a:ext cx="971741" cy="461665"/>
          </a:xfrm>
          <a:prstGeom prst="rect">
            <a:avLst/>
          </a:prstGeom>
        </p:spPr>
        <p:txBody>
          <a:bodyPr wrap="none">
            <a:spAutoFit/>
          </a:bodyPr>
          <a:lstStyle/>
          <a:p>
            <a:r>
              <a:rPr lang="en-US" altLang="zh-CN" sz="2400" dirty="0"/>
              <a:t>Drink</a:t>
            </a:r>
            <a:endParaRPr lang="zh-CN" altLang="en-US" dirty="0"/>
          </a:p>
        </p:txBody>
      </p:sp>
      <p:sp>
        <p:nvSpPr>
          <p:cNvPr id="5" name="内容占位符 4"/>
          <p:cNvSpPr txBox="1"/>
          <p:nvPr/>
        </p:nvSpPr>
        <p:spPr bwMode="auto">
          <a:xfrm>
            <a:off x="360854" y="5157192"/>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smtClean="0">
                <a:solidFill>
                  <a:srgbClr val="FF0000"/>
                </a:solidFill>
                <a:latin typeface="Times New Roman" panose="02020603050405020304" pitchFamily="18" charset="0"/>
                <a:ea typeface="宋体" panose="02010600030101010101" pitchFamily="2" charset="-122"/>
              </a:rPr>
              <a:t>“Teenagers need to drink more milk</a:t>
            </a:r>
            <a:r>
              <a:rPr lang="en-US" altLang="zh-CN" b="1" dirty="0" smtClean="0">
                <a:solidFill>
                  <a:srgbClr val="FF0000"/>
                </a:solidFill>
                <a:latin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可知，要多喝牛奶，</a:t>
            </a:r>
            <a:r>
              <a:rPr lang="en-US" altLang="zh-CN" b="1" dirty="0" smtClean="0">
                <a:solidFill>
                  <a:srgbClr val="FF0000"/>
                </a:solidFill>
                <a:latin typeface="Times New Roman" panose="02020603050405020304" pitchFamily="18" charset="0"/>
                <a:ea typeface="宋体" panose="02010600030101010101" pitchFamily="2" charset="-122"/>
              </a:rPr>
              <a:t>drink</a:t>
            </a:r>
            <a:r>
              <a:rPr lang="en-US" altLang="zh-CN" b="1" dirty="0" smtClean="0">
                <a:solidFill>
                  <a:srgbClr val="FF0000"/>
                </a:solidFill>
                <a:latin typeface="+mn-ea"/>
              </a:rPr>
              <a:t>“</a:t>
            </a:r>
            <a:r>
              <a:rPr lang="zh-CN" altLang="zh-CN" b="1" dirty="0" smtClean="0">
                <a:solidFill>
                  <a:srgbClr val="FF0000"/>
                </a:solidFill>
                <a:latin typeface="+mn-ea"/>
                <a:cs typeface="Times New Roman" panose="02020603050405020304" pitchFamily="18" charset="0"/>
              </a:rPr>
              <a:t>喝</a:t>
            </a:r>
            <a:r>
              <a:rPr lang="en-US" altLang="zh-CN" b="1" dirty="0" smtClean="0">
                <a:solidFill>
                  <a:srgbClr val="FF0000"/>
                </a:solidFill>
                <a:latin typeface="+mn-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，祈使句以动词原形开头，首字母大写。故填</a:t>
            </a:r>
            <a:r>
              <a:rPr lang="en-US" altLang="zh-CN" b="1" dirty="0" smtClean="0">
                <a:solidFill>
                  <a:srgbClr val="FF0000"/>
                </a:solidFill>
                <a:latin typeface="Times New Roman" panose="02020603050405020304" pitchFamily="18" charset="0"/>
                <a:ea typeface="宋体" panose="02010600030101010101" pitchFamily="2" charset="-122"/>
              </a:rPr>
              <a:t>Drink</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334566" y="836712"/>
          <a:ext cx="11521280" cy="3840480"/>
        </p:xfrm>
        <a:graphic>
          <a:graphicData uri="http://schemas.openxmlformats.org/drawingml/2006/table">
            <a:tbl>
              <a:tblPr firstRow="1" firstCol="1" bandRow="1"/>
              <a:tblGrid>
                <a:gridCol w="2808312"/>
                <a:gridCol w="8712968"/>
              </a:tblGrid>
              <a:tr h="2640145">
                <a:tc>
                  <a:txBody>
                    <a:bodyPr/>
                    <a:lstStyle/>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Some doctors</a:t>
                      </a:r>
                      <a:r>
                        <a:rPr lang="en-US"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38</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Don’t eat too much junk food</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Don’t eat food with too much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39</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food with less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fat,oil</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and sugar</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fruits and vegetables because they have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40</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vitamins and little fat</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41</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more milk</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42</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breakfast every day is good for your body and mind</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内容占位符 6"/>
          <p:cNvSpPr>
            <a:spLocks noGrp="1"/>
          </p:cNvSpPr>
          <p:nvPr>
            <p:ph idx="1"/>
          </p:nvPr>
        </p:nvSpPr>
        <p:spPr>
          <a:xfrm>
            <a:off x="334566" y="4653136"/>
            <a:ext cx="11485848" cy="646331"/>
          </a:xfrm>
        </p:spPr>
        <p:txBody>
          <a:bodyPr/>
          <a:lstStyle/>
          <a:p>
            <a:pPr hangingPunct="0">
              <a:spcAft>
                <a:spcPts val="0"/>
              </a:spcAft>
              <a:tabLst>
                <a:tab pos="5581015"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sz="2000"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smtClean="0">
                <a:latin typeface="宋体" panose="02010600030101010101" pitchFamily="2" charset="-122"/>
                <a:ea typeface="宋体" panose="02010600030101010101" pitchFamily="2" charset="-122"/>
                <a:cs typeface="Times New Roman" panose="02020603050405020304" pitchFamily="18" charset="0"/>
              </a:rPr>
              <a:t>___________________</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5"/>
          <p:cNvSpPr txBox="1"/>
          <p:nvPr/>
        </p:nvSpPr>
        <p:spPr bwMode="auto">
          <a:xfrm>
            <a:off x="360854" y="5157192"/>
            <a:ext cx="11485848" cy="1532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lnSpc>
                <a:spcPct val="130000"/>
              </a:lnSpc>
            </a:pP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smtClean="0">
                <a:solidFill>
                  <a:srgbClr val="FF0000"/>
                </a:solidFill>
                <a:latin typeface="Times New Roman" panose="02020603050405020304" pitchFamily="18" charset="0"/>
                <a:ea typeface="宋体" panose="02010600030101010101" pitchFamily="2" charset="-122"/>
              </a:rPr>
              <a:t>“Teenagers need to eat breakfast every day</a:t>
            </a:r>
            <a:r>
              <a:rPr lang="en-US" altLang="zh-CN" b="1" dirty="0" smtClean="0">
                <a:solidFill>
                  <a:srgbClr val="FF0000"/>
                </a:solidFill>
                <a:latin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 This is good for their body and mind</a:t>
            </a:r>
            <a:r>
              <a:rPr lang="en-US" altLang="zh-CN" b="1" dirty="0" smtClean="0">
                <a:solidFill>
                  <a:srgbClr val="FF0000"/>
                </a:solidFill>
                <a:latin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可知，每天吃早餐对身心有好处，</a:t>
            </a:r>
            <a:r>
              <a:rPr lang="en-US" altLang="zh-CN" b="1" dirty="0" smtClean="0">
                <a:solidFill>
                  <a:srgbClr val="FF0000"/>
                </a:solidFill>
                <a:latin typeface="Times New Roman" panose="02020603050405020304" pitchFamily="18" charset="0"/>
                <a:ea typeface="宋体" panose="02010600030101010101" pitchFamily="2" charset="-122"/>
              </a:rPr>
              <a:t>eat breakfast</a:t>
            </a:r>
            <a:r>
              <a:rPr lang="zh-CN" altLang="zh-CN" b="1" dirty="0" smtClean="0">
                <a:solidFill>
                  <a:srgbClr val="FF0000"/>
                </a:solidFill>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have breakfast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吃早餐</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，动名词作主语，首字母大写。故填</a:t>
            </a:r>
            <a:r>
              <a:rPr lang="en-US" altLang="zh-CN" b="1" dirty="0" smtClean="0">
                <a:solidFill>
                  <a:srgbClr val="FF0000"/>
                </a:solidFill>
                <a:latin typeface="Times New Roman" panose="02020603050405020304" pitchFamily="18" charset="0"/>
                <a:ea typeface="宋体" panose="02010600030101010101" pitchFamily="2" charset="-122"/>
              </a:rPr>
              <a:t>Eating/Having</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5" name="矩形 4"/>
          <p:cNvSpPr/>
          <p:nvPr/>
        </p:nvSpPr>
        <p:spPr>
          <a:xfrm>
            <a:off x="982638" y="4695527"/>
            <a:ext cx="2098651" cy="461665"/>
          </a:xfrm>
          <a:prstGeom prst="rect">
            <a:avLst/>
          </a:prstGeom>
        </p:spPr>
        <p:txBody>
          <a:bodyPr wrap="none">
            <a:spAutoFit/>
          </a:bodyPr>
          <a:lstStyle/>
          <a:p>
            <a:r>
              <a:rPr lang="en-US" altLang="zh-CN" sz="2400" dirty="0"/>
              <a:t>Eating/Having</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语篇导航-DA.eps" descr="id:2147486471;FounderCES"/>
          <p:cNvPicPr/>
          <p:nvPr/>
        </p:nvPicPr>
        <p:blipFill>
          <a:blip r:embed="rId1"/>
          <a:stretch>
            <a:fillRect/>
          </a:stretch>
        </p:blipFill>
        <p:spPr>
          <a:xfrm>
            <a:off x="389496" y="2386684"/>
            <a:ext cx="1568203" cy="382638"/>
          </a:xfrm>
          <a:prstGeom prst="rect">
            <a:avLst/>
          </a:prstGeom>
        </p:spPr>
      </p:pic>
      <p:sp>
        <p:nvSpPr>
          <p:cNvPr id="5" name="内容占位符 4"/>
          <p:cNvSpPr>
            <a:spLocks noGrp="1"/>
          </p:cNvSpPr>
          <p:nvPr>
            <p:ph idx="1"/>
          </p:nvPr>
        </p:nvSpPr>
        <p:spPr>
          <a:xfrm>
            <a:off x="360854" y="2276688"/>
            <a:ext cx="11485848" cy="1130246"/>
          </a:xfrm>
        </p:spPr>
        <p:txBody>
          <a:bodyPr/>
          <a:lstStyle/>
          <a:p>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主要介绍了青少年的不良饮食习惯并对如何拥有健康的饮食习惯给出建议。</a:t>
            </a:r>
            <a:endParaRPr lang="zh-CN" altLang="en-US" dirty="0"/>
          </a:p>
        </p:txBody>
      </p:sp>
      <p:pic>
        <p:nvPicPr>
          <p:cNvPr id="2" name="图片 1"/>
          <p:cNvPicPr>
            <a:picLocks noChangeAspect="1"/>
          </p:cNvPicPr>
          <p:nvPr/>
        </p:nvPicPr>
        <p:blipFill>
          <a:blip r:embed="rId2"/>
          <a:stretch>
            <a:fillRect/>
          </a:stretch>
        </p:blipFill>
        <p:spPr>
          <a:xfrm>
            <a:off x="788488" y="1030651"/>
            <a:ext cx="10613436" cy="1102205"/>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34566" y="1484784"/>
            <a:ext cx="11485848" cy="5008230"/>
          </a:xfrm>
        </p:spPr>
        <p:txBody>
          <a:bodyPr/>
          <a:lstStyle/>
          <a:p>
            <a:pPr indent="609600" hangingPunct="0">
              <a:spcAft>
                <a:spcPts val="0"/>
              </a:spcAft>
              <a:tabLst>
                <a:tab pos="558101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you go to a fast food restaurant,you will probably see a lot of teenagers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青少年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Today,many teenagers are fat,and some of this is because of their bad eating habits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 teenagers love food with a lot of fat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脂肪</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oil,salt and sugar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 often call this kind of food “junk food”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bad eating habits are worse than fast food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find many teenagers have bad eating habits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don’t have breakfast before they go to school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During the day,some don’t have a right meal for lunch</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 recent study at one school,scientists find that more than two-thirds of the students don’t have a healthy diet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don’t like vegetables,and many of them don’t like to eat fruits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like to eat food with a lot of salt,sugar,or fat better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4291152" y="887533"/>
            <a:ext cx="3608109" cy="453235"/>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562228"/>
          </a:xfrm>
        </p:spPr>
        <p:txBody>
          <a:bodyPr/>
          <a:lstStyle/>
          <a:p>
            <a:pPr indent="609600" hangingPunct="0">
              <a:spcAft>
                <a:spcPts val="0"/>
              </a:spcAft>
              <a:tabLst>
                <a:tab pos="558101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Parents today also worry about their children’s diet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doctors give the following advice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581015" algn="l"/>
              </a:tabLs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Teenagers shouldn’t eat too much junk food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581015" algn="l"/>
              </a:tabLs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Teenagers shouldn’t eat food with too much salt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Salt can cause high blood pressure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高血压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future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581015" algn="l"/>
              </a:tabLs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Teenagers should eat food with less fat,oil and sugar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581015" algn="l"/>
              </a:tabLs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Teenagers need to eat some fruits and vegetables every day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are a lot of vitamins and little fat in fruits and vegetables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581015" algn="l"/>
              </a:tabLs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Teenagers need to drink more milk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Milk will help their bones grow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581015" algn="l"/>
              </a:tabLs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Teenagers need to eat breakfast every day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is good for their body and mind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334566" y="908720"/>
          <a:ext cx="11521280" cy="2286000"/>
        </p:xfrm>
        <a:graphic>
          <a:graphicData uri="http://schemas.openxmlformats.org/drawingml/2006/table">
            <a:tbl>
              <a:tblPr firstRow="1" firstCol="1" bandRow="1"/>
              <a:tblGrid>
                <a:gridCol w="2232248"/>
                <a:gridCol w="9289032"/>
              </a:tblGrid>
              <a:tr h="377164">
                <a:tc gridSpan="2">
                  <a:txBody>
                    <a:bodyPr/>
                    <a:lstStyle/>
                    <a:p>
                      <a:pPr algn="ctr" hangingPunct="0">
                        <a:lnSpc>
                          <a:spcPct val="150000"/>
                        </a:lnSpc>
                        <a:spcAft>
                          <a:spcPts val="0"/>
                        </a:spcAft>
                        <a:tabLst>
                          <a:tab pos="5581015" algn="l"/>
                        </a:tabLst>
                      </a:pPr>
                      <a:r>
                        <a:rPr lang="en-US" sz="20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33</a:t>
                      </a:r>
                      <a:r>
                        <a:rPr lang="zh-CN" sz="20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have</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healthy</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eating</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habits</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r>
              <a:tr h="377164">
                <a:tc>
                  <a:txBody>
                    <a:bodyPr/>
                    <a:lstStyle/>
                    <a:p>
                      <a:pPr algn="just" hangingPunct="0">
                        <a:lnSpc>
                          <a:spcPct val="150000"/>
                        </a:lnSpc>
                        <a:spcAft>
                          <a:spcPts val="0"/>
                        </a:spcAft>
                        <a:tabLst>
                          <a:tab pos="5581015" algn="l"/>
                        </a:tabLst>
                      </a:pP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What is junk food</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581015" algn="l"/>
                        </a:tabLst>
                      </a:pP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 </a:t>
                      </a:r>
                      <a:r>
                        <a:rPr lang="zh-CN" sz="20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0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34</a:t>
                      </a:r>
                      <a:r>
                        <a:rPr lang="zh-CN" sz="20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 lot of fat,oil,salt and sugar</a:t>
                      </a:r>
                      <a:r>
                        <a:rPr lang="en-US" sz="20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31491">
                <a:tc>
                  <a:txBody>
                    <a:bodyPr/>
                    <a:lstStyle/>
                    <a:p>
                      <a:pPr algn="just" hangingPunct="0">
                        <a:lnSpc>
                          <a:spcPct val="150000"/>
                        </a:lnSpc>
                        <a:spcAft>
                          <a:spcPts val="0"/>
                        </a:spcAft>
                        <a:tabLst>
                          <a:tab pos="5581015" algn="l"/>
                        </a:tabLst>
                      </a:pPr>
                      <a:r>
                        <a:rPr lang="zh-CN" sz="20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0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35</a:t>
                      </a:r>
                      <a:r>
                        <a:rPr lang="zh-CN" sz="20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eating habits</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581015" algn="l"/>
                        </a:tabLst>
                      </a:pPr>
                      <a:r>
                        <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Some teenagers don’t have breakfast before </a:t>
                      </a:r>
                      <a:r>
                        <a:rPr lang="zh-CN" sz="20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0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36</a:t>
                      </a:r>
                      <a:r>
                        <a:rPr lang="zh-CN" sz="20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 school</a:t>
                      </a:r>
                      <a:r>
                        <a:rPr lang="en-US" sz="20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581015" algn="l"/>
                        </a:tabLst>
                      </a:pPr>
                      <a:r>
                        <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Some don’t have a proper meal for lunch</a:t>
                      </a:r>
                      <a:r>
                        <a:rPr lang="en-US" sz="20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581015" algn="l"/>
                        </a:tabLst>
                      </a:pPr>
                      <a:r>
                        <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0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0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37</a:t>
                      </a:r>
                      <a:r>
                        <a:rPr lang="zh-CN" sz="20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two-thirds of the students don’t have a healthy diet</a:t>
                      </a:r>
                      <a:r>
                        <a:rPr lang="en-US" sz="20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内容占位符 6"/>
          <p:cNvSpPr>
            <a:spLocks noGrp="1"/>
          </p:cNvSpPr>
          <p:nvPr>
            <p:ph idx="1"/>
          </p:nvPr>
        </p:nvSpPr>
        <p:spPr>
          <a:xfrm>
            <a:off x="360854" y="3212976"/>
            <a:ext cx="11485848" cy="553998"/>
          </a:xfrm>
        </p:spPr>
        <p:txBody>
          <a:bodyPr/>
          <a:lstStyle/>
          <a:p>
            <a:pPr hangingPunct="0">
              <a:spcAft>
                <a:spcPts val="0"/>
              </a:spcAft>
              <a:tabLst>
                <a:tab pos="5581015" algn="l"/>
              </a:tabLst>
            </a:pPr>
            <a:r>
              <a:rPr lang="en-US" altLang="zh-CN" sz="20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33</a:t>
            </a:r>
            <a:r>
              <a:rPr lang="en-US" altLang="zh-CN" sz="2000"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smtClean="0">
                <a:latin typeface="宋体" panose="02010600030101010101" pitchFamily="2" charset="-122"/>
                <a:ea typeface="宋体" panose="02010600030101010101" pitchFamily="2" charset="-122"/>
                <a:cs typeface="Times New Roman" panose="02020603050405020304" pitchFamily="18" charset="0"/>
              </a:rPr>
              <a:t>_______________</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82638" y="3249422"/>
            <a:ext cx="1366336" cy="400110"/>
          </a:xfrm>
          <a:prstGeom prst="rect">
            <a:avLst/>
          </a:prstGeom>
        </p:spPr>
        <p:txBody>
          <a:bodyPr wrap="none">
            <a:spAutoFit/>
          </a:bodyPr>
          <a:lstStyle/>
          <a:p>
            <a:r>
              <a:rPr lang="en-US" altLang="zh-CN" sz="2000" dirty="0"/>
              <a:t>How/Ways</a:t>
            </a:r>
            <a:endParaRPr lang="zh-CN" altLang="en-US" sz="2000" dirty="0"/>
          </a:p>
        </p:txBody>
      </p:sp>
      <p:sp>
        <p:nvSpPr>
          <p:cNvPr id="5" name="内容占位符 6"/>
          <p:cNvSpPr txBox="1"/>
          <p:nvPr/>
        </p:nvSpPr>
        <p:spPr bwMode="auto">
          <a:xfrm>
            <a:off x="360854" y="3717032"/>
            <a:ext cx="11485848"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sz="2000"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000" b="1" dirty="0" smtClean="0">
                <a:solidFill>
                  <a:srgbClr val="FF0000"/>
                </a:solidFill>
                <a:latin typeface="Times New Roman" panose="02020603050405020304" pitchFamily="18" charset="0"/>
                <a:ea typeface="宋体" panose="02010600030101010101" pitchFamily="2" charset="-122"/>
              </a:rPr>
              <a:t>“Parents today also worry about their children’s diet</a:t>
            </a:r>
            <a:r>
              <a:rPr lang="en-US" altLang="zh-CN" sz="2000" b="1" dirty="0" smtClean="0">
                <a:solidFill>
                  <a:srgbClr val="FF0000"/>
                </a:solidFill>
                <a:latin typeface="宋体" panose="02010600030101010101" pitchFamily="2" charset="-122"/>
                <a:cs typeface="Times New Roman" panose="02020603050405020304" pitchFamily="18" charset="0"/>
              </a:rPr>
              <a:t>.</a:t>
            </a:r>
            <a:r>
              <a:rPr lang="en-US" altLang="zh-CN" sz="2000" b="1" dirty="0" smtClean="0">
                <a:solidFill>
                  <a:srgbClr val="FF0000"/>
                </a:solidFill>
                <a:latin typeface="Times New Roman" panose="02020603050405020304" pitchFamily="18" charset="0"/>
                <a:ea typeface="宋体" panose="02010600030101010101" pitchFamily="2" charset="-122"/>
              </a:rPr>
              <a:t> Some doctors give the following advice</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建议</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smtClean="0">
                <a:solidFill>
                  <a:srgbClr val="FF0000"/>
                </a:solidFill>
                <a:latin typeface="Times New Roman" panose="02020603050405020304" pitchFamily="18" charset="0"/>
                <a:ea typeface="宋体" panose="02010600030101010101" pitchFamily="2" charset="-122"/>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及全文内容可知，本文主要讲青少年如何拥有健康的饮食习惯，可用</a:t>
            </a:r>
            <a:r>
              <a:rPr lang="en-US" altLang="zh-CN" sz="2000" b="1" dirty="0" smtClean="0">
                <a:solidFill>
                  <a:srgbClr val="FF0000"/>
                </a:solidFill>
                <a:latin typeface="Times New Roman" panose="02020603050405020304" pitchFamily="18" charset="0"/>
                <a:ea typeface="宋体" panose="02010600030101010101" pitchFamily="2" charset="-122"/>
              </a:rPr>
              <a:t>“how</a:t>
            </a:r>
            <a:r>
              <a:rPr lang="zh-CN" altLang="zh-CN" sz="2000" b="1" dirty="0" smtClean="0">
                <a:solidFill>
                  <a:srgbClr val="FF0000"/>
                </a:solidFill>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动词不定式</a:t>
            </a:r>
            <a:r>
              <a:rPr lang="en-US" altLang="zh-CN" sz="2000" b="1" dirty="0" smtClean="0">
                <a:solidFill>
                  <a:srgbClr val="FF0000"/>
                </a:solidFill>
                <a:latin typeface="Times New Roman" panose="02020603050405020304" pitchFamily="18" charset="0"/>
                <a:ea typeface="宋体" panose="02010600030101010101" pitchFamily="2" charset="-122"/>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结构；也可表达为</a:t>
            </a:r>
            <a:r>
              <a:rPr lang="en-US" altLang="zh-CN" sz="2000" b="1" dirty="0" smtClean="0">
                <a:solidFill>
                  <a:srgbClr val="FF0000"/>
                </a:solidFill>
                <a:latin typeface="+mn-ea"/>
              </a:rPr>
              <a:t>“</a:t>
            </a:r>
            <a:r>
              <a:rPr lang="zh-CN" altLang="zh-CN" sz="2000" b="1" dirty="0" smtClean="0">
                <a:solidFill>
                  <a:srgbClr val="FF0000"/>
                </a:solidFill>
                <a:latin typeface="+mn-ea"/>
                <a:cs typeface="Times New Roman" panose="02020603050405020304" pitchFamily="18" charset="0"/>
              </a:rPr>
              <a:t>拥有健康饮食习惯的方法</a:t>
            </a:r>
            <a:r>
              <a:rPr lang="en-US" altLang="zh-CN" sz="2000" b="1" dirty="0" smtClean="0">
                <a:solidFill>
                  <a:srgbClr val="FF0000"/>
                </a:solidFill>
                <a:latin typeface="+mn-ea"/>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，空处用</a:t>
            </a:r>
            <a:r>
              <a:rPr lang="en-US" altLang="zh-CN" sz="2000" b="1" dirty="0" smtClean="0">
                <a:solidFill>
                  <a:srgbClr val="FF0000"/>
                </a:solidFill>
                <a:latin typeface="Times New Roman" panose="02020603050405020304" pitchFamily="18" charset="0"/>
                <a:ea typeface="宋体" panose="02010600030101010101" pitchFamily="2" charset="-122"/>
              </a:rPr>
              <a:t>ways,</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首字母大写。故填</a:t>
            </a:r>
            <a:r>
              <a:rPr lang="en-US" altLang="zh-CN" sz="2000" b="1" dirty="0" smtClean="0">
                <a:solidFill>
                  <a:srgbClr val="FF0000"/>
                </a:solidFill>
                <a:latin typeface="Times New Roman" panose="02020603050405020304" pitchFamily="18" charset="0"/>
                <a:ea typeface="宋体" panose="02010600030101010101" pitchFamily="2" charset="-122"/>
              </a:rPr>
              <a:t>How/Ways</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334566" y="908720"/>
          <a:ext cx="11521280" cy="2743200"/>
        </p:xfrm>
        <a:graphic>
          <a:graphicData uri="http://schemas.openxmlformats.org/drawingml/2006/table">
            <a:tbl>
              <a:tblPr firstRow="1" firstCol="1" bandRow="1"/>
              <a:tblGrid>
                <a:gridCol w="2808312"/>
                <a:gridCol w="8712968"/>
              </a:tblGrid>
              <a:tr h="377164">
                <a:tc gridSpan="2">
                  <a:txBody>
                    <a:bodyPr/>
                    <a:lstStyle/>
                    <a:p>
                      <a:pPr algn="ctr" hangingPunct="0">
                        <a:lnSpc>
                          <a:spcPct val="150000"/>
                        </a:lnSpc>
                        <a:spcAft>
                          <a:spcPts val="0"/>
                        </a:spcAft>
                        <a:tabLst>
                          <a:tab pos="5581015" algn="l"/>
                        </a:tabLst>
                      </a:pPr>
                      <a:r>
                        <a:rPr lang="en-US"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33</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have</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healthy</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eating</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habits</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r>
              <a:tr h="377164">
                <a:tc>
                  <a:txBody>
                    <a:bodyPr/>
                    <a:lstStyle/>
                    <a:p>
                      <a:pPr algn="just" hangingPunct="0">
                        <a:lnSpc>
                          <a:spcPct val="150000"/>
                        </a:lnSpc>
                        <a:spcAft>
                          <a:spcPts val="0"/>
                        </a:spcAft>
                        <a:tabLst>
                          <a:tab pos="558101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What is junk food</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34</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 lot of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fat,oil,salt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and sugar</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31491">
                <a:tc>
                  <a:txBody>
                    <a:bodyPr/>
                    <a:lstStyle/>
                    <a:p>
                      <a:pPr algn="just" hangingPunct="0">
                        <a:lnSpc>
                          <a:spcPct val="150000"/>
                        </a:lnSpc>
                        <a:spcAft>
                          <a:spcPts val="0"/>
                        </a:spcAft>
                        <a:tabLst>
                          <a:tab pos="5581015" algn="l"/>
                        </a:tabLst>
                      </a:pPr>
                      <a:r>
                        <a:rPr lang="zh-CN" sz="24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35</a:t>
                      </a:r>
                      <a:r>
                        <a:rPr lang="zh-CN" sz="24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eating habits</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Some teenagers don’t have breakfast before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36</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 school</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Some don’t have a proper meal for lunch</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37</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two-thirds of the students don’t have a healthy diet</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内容占位符 6"/>
          <p:cNvSpPr>
            <a:spLocks noGrp="1"/>
          </p:cNvSpPr>
          <p:nvPr>
            <p:ph idx="1"/>
          </p:nvPr>
        </p:nvSpPr>
        <p:spPr>
          <a:xfrm>
            <a:off x="360854" y="3645024"/>
            <a:ext cx="11485848" cy="576248"/>
          </a:xfrm>
        </p:spPr>
        <p:txBody>
          <a:bodyPr/>
          <a:lstStyle/>
          <a:p>
            <a:pPr hangingPunct="0">
              <a:spcAft>
                <a:spcPts val="0"/>
              </a:spcAft>
              <a:tabLst>
                <a:tab pos="5581015"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34</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latin typeface="宋体" panose="02010600030101010101" pitchFamily="2" charset="-122"/>
                <a:ea typeface="宋体" panose="02010600030101010101" pitchFamily="2" charset="-122"/>
                <a:cs typeface="Times New Roman" panose="02020603050405020304" pitchFamily="18" charset="0"/>
              </a:rPr>
              <a:t>______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82638" y="3756472"/>
            <a:ext cx="630301" cy="461665"/>
          </a:xfrm>
          <a:prstGeom prst="rect">
            <a:avLst/>
          </a:prstGeom>
        </p:spPr>
        <p:txBody>
          <a:bodyPr wrap="none">
            <a:spAutoFit/>
          </a:bodyPr>
          <a:lstStyle/>
          <a:p>
            <a:r>
              <a:rPr lang="en-US" altLang="zh-CN" sz="2400" dirty="0"/>
              <a:t>has</a:t>
            </a:r>
            <a:endParaRPr lang="zh-CN" altLang="en-US" sz="2400" dirty="0"/>
          </a:p>
        </p:txBody>
      </p:sp>
      <p:sp>
        <p:nvSpPr>
          <p:cNvPr id="5" name="内容占位符 7"/>
          <p:cNvSpPr txBox="1"/>
          <p:nvPr/>
        </p:nvSpPr>
        <p:spPr bwMode="auto">
          <a:xfrm>
            <a:off x="360854" y="4193028"/>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“Most teenagers love food with a lot of fat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脂肪</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oil, salt and sugar</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People often call this kind of food </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junk food’</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可知，垃圾食品中含有很多脂肪、油、盐和糖，</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后接</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have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的第三人称单数形式</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dirty="0" smtClean="0">
                <a:solidFill>
                  <a:srgbClr val="FF0000"/>
                </a:solidFill>
                <a:latin typeface="+mj-ea"/>
                <a:ea typeface="+mj-ea"/>
                <a:cs typeface="Times New Roman" panose="02020603050405020304" pitchFamily="18" charset="0"/>
              </a:rPr>
              <a:t>“</a:t>
            </a:r>
            <a:r>
              <a:rPr lang="zh-CN" altLang="zh-CN" b="1" dirty="0" smtClean="0">
                <a:solidFill>
                  <a:srgbClr val="FF0000"/>
                </a:solidFill>
                <a:latin typeface="+mj-ea"/>
                <a:ea typeface="+mj-ea"/>
                <a:cs typeface="Times New Roman" panose="02020603050405020304" pitchFamily="18" charset="0"/>
              </a:rPr>
              <a:t>有</a:t>
            </a:r>
            <a:r>
              <a:rPr lang="en-US" altLang="zh-CN" b="1" dirty="0" smtClean="0">
                <a:solidFill>
                  <a:srgbClr val="FF0000"/>
                </a:solidFill>
                <a:latin typeface="+mj-ea"/>
                <a:ea typeface="+mj-ea"/>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334566" y="908720"/>
          <a:ext cx="11521280" cy="2743200"/>
        </p:xfrm>
        <a:graphic>
          <a:graphicData uri="http://schemas.openxmlformats.org/drawingml/2006/table">
            <a:tbl>
              <a:tblPr firstRow="1" firstCol="1" bandRow="1"/>
              <a:tblGrid>
                <a:gridCol w="2808312"/>
                <a:gridCol w="8712968"/>
              </a:tblGrid>
              <a:tr h="377164">
                <a:tc gridSpan="2">
                  <a:txBody>
                    <a:bodyPr/>
                    <a:lstStyle/>
                    <a:p>
                      <a:pPr algn="ctr" hangingPunct="0">
                        <a:lnSpc>
                          <a:spcPct val="150000"/>
                        </a:lnSpc>
                        <a:spcAft>
                          <a:spcPts val="0"/>
                        </a:spcAft>
                        <a:tabLst>
                          <a:tab pos="5581015" algn="l"/>
                        </a:tabLst>
                      </a:pPr>
                      <a:r>
                        <a:rPr lang="en-US"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33</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have</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healthy</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eating</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habits</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r>
              <a:tr h="377164">
                <a:tc>
                  <a:txBody>
                    <a:bodyPr/>
                    <a:lstStyle/>
                    <a:p>
                      <a:pPr algn="ctr"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What is junk food</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58101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 </a:t>
                      </a:r>
                      <a:r>
                        <a:rPr lang="zh-CN" sz="24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34</a:t>
                      </a:r>
                      <a:r>
                        <a:rPr lang="zh-CN" sz="24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 lot of fat,oil,salt and sugar</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31491">
                <a:tc>
                  <a:txBody>
                    <a:bodyPr/>
                    <a:lstStyle/>
                    <a:p>
                      <a:pPr algn="ctr" hangingPunct="0">
                        <a:lnSpc>
                          <a:spcPct val="150000"/>
                        </a:lnSpc>
                        <a:spcAft>
                          <a:spcPts val="0"/>
                        </a:spcAft>
                        <a:tabLst>
                          <a:tab pos="5581015" algn="l"/>
                        </a:tabLst>
                      </a:pP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35</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eating habits</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Some teenagers don’t have breakfast before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36</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 school</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Some don’t have a proper meal for lunch</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37</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two-thirds of the students don’t have a healthy diet</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内容占位符 6"/>
          <p:cNvSpPr>
            <a:spLocks noGrp="1"/>
          </p:cNvSpPr>
          <p:nvPr>
            <p:ph idx="1"/>
          </p:nvPr>
        </p:nvSpPr>
        <p:spPr>
          <a:xfrm>
            <a:off x="360854" y="3573016"/>
            <a:ext cx="11485848" cy="646331"/>
          </a:xfrm>
        </p:spPr>
        <p:txBody>
          <a:bodyPr/>
          <a:lstStyle/>
          <a:p>
            <a:pPr hangingPunct="0">
              <a:spcAft>
                <a:spcPts val="0"/>
              </a:spcAft>
              <a:tabLst>
                <a:tab pos="5581015"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35</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latin typeface="宋体" panose="02010600030101010101" pitchFamily="2" charset="-122"/>
                <a:ea typeface="宋体" panose="02010600030101010101" pitchFamily="2" charset="-122"/>
                <a:cs typeface="Times New Roman" panose="02020603050405020304" pitchFamily="18" charset="0"/>
              </a:rPr>
              <a:t>__________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8"/>
          <p:cNvSpPr txBox="1"/>
          <p:nvPr/>
        </p:nvSpPr>
        <p:spPr bwMode="auto">
          <a:xfrm>
            <a:off x="360854" y="4221088"/>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根据表格第三行第二列的内容可知，这些都是不好的饮食习惯，并结合</a:t>
            </a:r>
            <a:r>
              <a:rPr lang="en-US" altLang="zh-CN" b="1" dirty="0" smtClean="0">
                <a:solidFill>
                  <a:srgbClr val="FF0000"/>
                </a:solidFill>
                <a:latin typeface="Times New Roman" panose="02020603050405020304" pitchFamily="18" charset="0"/>
                <a:ea typeface="宋体" panose="02010600030101010101" pitchFamily="2" charset="-122"/>
              </a:rPr>
              <a:t>“We find many teenagers have bad eating habits</a:t>
            </a:r>
            <a:r>
              <a:rPr lang="en-US" altLang="zh-CN" b="1" dirty="0" smtClean="0">
                <a:solidFill>
                  <a:srgbClr val="FF0000"/>
                </a:solidFill>
                <a:latin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可知，用</a:t>
            </a:r>
            <a:r>
              <a:rPr lang="en-US" altLang="zh-CN" b="1" dirty="0" smtClean="0">
                <a:solidFill>
                  <a:srgbClr val="FF0000"/>
                </a:solidFill>
                <a:latin typeface="Times New Roman" panose="02020603050405020304" pitchFamily="18" charset="0"/>
                <a:ea typeface="宋体" panose="02010600030101010101" pitchFamily="2" charset="-122"/>
              </a:rPr>
              <a:t>bad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dirty="0" smtClean="0">
                <a:solidFill>
                  <a:srgbClr val="FF0000"/>
                </a:solidFill>
                <a:latin typeface="+mn-ea"/>
              </a:rPr>
              <a:t>“</a:t>
            </a:r>
            <a:r>
              <a:rPr lang="zh-CN" altLang="zh-CN" b="1" dirty="0" smtClean="0">
                <a:solidFill>
                  <a:srgbClr val="FF0000"/>
                </a:solidFill>
                <a:latin typeface="+mn-ea"/>
                <a:cs typeface="Times New Roman" panose="02020603050405020304" pitchFamily="18" charset="0"/>
              </a:rPr>
              <a:t>坏的，不好的</a:t>
            </a:r>
            <a:r>
              <a:rPr lang="en-US" altLang="zh-CN" b="1" dirty="0" smtClean="0">
                <a:solidFill>
                  <a:srgbClr val="FF0000"/>
                </a:solidFill>
                <a:latin typeface="+mn-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，首字母大写。故填</a:t>
            </a:r>
            <a:r>
              <a:rPr lang="en-US" altLang="zh-CN" b="1" dirty="0" smtClean="0">
                <a:solidFill>
                  <a:srgbClr val="FF0000"/>
                </a:solidFill>
                <a:latin typeface="Times New Roman" panose="02020603050405020304" pitchFamily="18" charset="0"/>
                <a:ea typeface="宋体" panose="02010600030101010101" pitchFamily="2" charset="-122"/>
              </a:rPr>
              <a:t>Bad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3" name="矩形 2"/>
          <p:cNvSpPr/>
          <p:nvPr/>
        </p:nvSpPr>
        <p:spPr>
          <a:xfrm>
            <a:off x="1270670" y="3671051"/>
            <a:ext cx="715260" cy="461665"/>
          </a:xfrm>
          <a:prstGeom prst="rect">
            <a:avLst/>
          </a:prstGeom>
        </p:spPr>
        <p:txBody>
          <a:bodyPr wrap="none">
            <a:spAutoFit/>
          </a:bodyPr>
          <a:lstStyle/>
          <a:p>
            <a:r>
              <a:rPr lang="en-US" altLang="zh-CN" sz="2400" dirty="0" smtClean="0"/>
              <a:t>Bad</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334566" y="908720"/>
          <a:ext cx="11521280" cy="2743200"/>
        </p:xfrm>
        <a:graphic>
          <a:graphicData uri="http://schemas.openxmlformats.org/drawingml/2006/table">
            <a:tbl>
              <a:tblPr firstRow="1" firstCol="1" bandRow="1"/>
              <a:tblGrid>
                <a:gridCol w="2952328"/>
                <a:gridCol w="8568952"/>
              </a:tblGrid>
              <a:tr h="377164">
                <a:tc gridSpan="2">
                  <a:txBody>
                    <a:bodyPr/>
                    <a:lstStyle/>
                    <a:p>
                      <a:pPr algn="ctr" hangingPunct="0">
                        <a:lnSpc>
                          <a:spcPct val="150000"/>
                        </a:lnSpc>
                        <a:spcAft>
                          <a:spcPts val="0"/>
                        </a:spcAft>
                        <a:tabLst>
                          <a:tab pos="5581015" algn="l"/>
                        </a:tabLst>
                      </a:pPr>
                      <a:r>
                        <a:rPr lang="en-US"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33</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have</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healthy</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eating</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habits</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r>
              <a:tr h="377164">
                <a:tc>
                  <a:txBody>
                    <a:bodyPr/>
                    <a:lstStyle/>
                    <a:p>
                      <a:pPr algn="ctr"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What is junk food</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58101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 </a:t>
                      </a:r>
                      <a:r>
                        <a:rPr lang="zh-CN" sz="24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34</a:t>
                      </a:r>
                      <a:r>
                        <a:rPr lang="zh-CN" sz="24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 lot of fat,oil,salt and sugar</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31491">
                <a:tc>
                  <a:txBody>
                    <a:bodyPr/>
                    <a:lstStyle/>
                    <a:p>
                      <a:pPr algn="ctr" hangingPunct="0">
                        <a:lnSpc>
                          <a:spcPct val="150000"/>
                        </a:lnSpc>
                        <a:spcAft>
                          <a:spcPts val="0"/>
                        </a:spcAft>
                        <a:tabLst>
                          <a:tab pos="5581015" algn="l"/>
                        </a:tabLst>
                      </a:pP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35</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eating habits</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Some teenagers don’t have breakfast before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36</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 school</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Some don’t have a proper meal for lunch</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37</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two-thirds of the students don’t have a healthy diet</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内容占位符 6"/>
          <p:cNvSpPr>
            <a:spLocks noGrp="1"/>
          </p:cNvSpPr>
          <p:nvPr>
            <p:ph idx="1"/>
          </p:nvPr>
        </p:nvSpPr>
        <p:spPr>
          <a:xfrm>
            <a:off x="360854" y="3573016"/>
            <a:ext cx="11485848" cy="646331"/>
          </a:xfrm>
        </p:spPr>
        <p:txBody>
          <a:bodyPr/>
          <a:lstStyle/>
          <a:p>
            <a:pPr hangingPunct="0">
              <a:spcAft>
                <a:spcPts val="0"/>
              </a:spcAft>
              <a:tabLst>
                <a:tab pos="5581015"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36</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latin typeface="宋体" panose="02010600030101010101" pitchFamily="2" charset="-122"/>
                <a:ea typeface="宋体" panose="02010600030101010101" pitchFamily="2" charset="-122"/>
                <a:cs typeface="Times New Roman" panose="02020603050405020304" pitchFamily="18" charset="0"/>
              </a:rPr>
              <a:t>________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54646" y="3626042"/>
            <a:ext cx="902811" cy="461665"/>
          </a:xfrm>
          <a:prstGeom prst="rect">
            <a:avLst/>
          </a:prstGeom>
        </p:spPr>
        <p:txBody>
          <a:bodyPr wrap="none">
            <a:spAutoFit/>
          </a:bodyPr>
          <a:lstStyle/>
          <a:p>
            <a:r>
              <a:rPr lang="en-US" altLang="zh-CN" sz="2400" dirty="0"/>
              <a:t>going</a:t>
            </a:r>
            <a:endParaRPr lang="zh-CN" altLang="en-US" dirty="0"/>
          </a:p>
        </p:txBody>
      </p:sp>
      <p:sp>
        <p:nvSpPr>
          <p:cNvPr id="5" name="内容占位符 9"/>
          <p:cNvSpPr txBox="1"/>
          <p:nvPr/>
        </p:nvSpPr>
        <p:spPr bwMode="auto">
          <a:xfrm>
            <a:off x="360854" y="422108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rPr>
              <a:t>“Some don’t have breakfast before they go to school</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可知，一些青少年去上学前不吃早餐，</a:t>
            </a:r>
            <a:r>
              <a:rPr lang="en-US" altLang="zh-CN" b="1" smtClean="0">
                <a:solidFill>
                  <a:srgbClr val="FF0000"/>
                </a:solidFill>
                <a:latin typeface="Times New Roman" panose="02020603050405020304" pitchFamily="18" charset="0"/>
                <a:ea typeface="宋体" panose="02010600030101010101" pitchFamily="2" charset="-122"/>
              </a:rPr>
              <a:t>before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后接动名词形式。故填</a:t>
            </a:r>
            <a:r>
              <a:rPr lang="en-US" altLang="zh-CN" b="1" smtClean="0">
                <a:solidFill>
                  <a:srgbClr val="FF0000"/>
                </a:solidFill>
                <a:latin typeface="Times New Roman" panose="02020603050405020304" pitchFamily="18" charset="0"/>
                <a:ea typeface="宋体" panose="02010600030101010101" pitchFamily="2" charset="-122"/>
              </a:rPr>
              <a:t>going</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334566" y="908720"/>
          <a:ext cx="11521280" cy="3291840"/>
        </p:xfrm>
        <a:graphic>
          <a:graphicData uri="http://schemas.openxmlformats.org/drawingml/2006/table">
            <a:tbl>
              <a:tblPr firstRow="1" firstCol="1" bandRow="1"/>
              <a:tblGrid>
                <a:gridCol w="2232248"/>
                <a:gridCol w="9289032"/>
              </a:tblGrid>
              <a:tr h="377164">
                <a:tc gridSpan="2">
                  <a:txBody>
                    <a:bodyPr/>
                    <a:lstStyle/>
                    <a:p>
                      <a:pPr algn="ctr" hangingPunct="0">
                        <a:lnSpc>
                          <a:spcPct val="150000"/>
                        </a:lnSpc>
                        <a:spcAft>
                          <a:spcPts val="0"/>
                        </a:spcAft>
                        <a:tabLst>
                          <a:tab pos="5581015" algn="l"/>
                        </a:tabLst>
                      </a:pPr>
                      <a:r>
                        <a:rPr lang="en-US"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33</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have</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healthy</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eating</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habits</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r>
              <a:tr h="377164">
                <a:tc>
                  <a:txBody>
                    <a:bodyPr/>
                    <a:lstStyle/>
                    <a:p>
                      <a:pPr algn="ctr"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What is junk food</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58101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 </a:t>
                      </a:r>
                      <a:r>
                        <a:rPr lang="zh-CN" sz="24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34</a:t>
                      </a:r>
                      <a:r>
                        <a:rPr lang="zh-CN" sz="24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 lot of fat,oil,salt and sugar</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31491">
                <a:tc>
                  <a:txBody>
                    <a:bodyPr/>
                    <a:lstStyle/>
                    <a:p>
                      <a:pPr algn="ctr" hangingPunct="0">
                        <a:lnSpc>
                          <a:spcPct val="150000"/>
                        </a:lnSpc>
                        <a:spcAft>
                          <a:spcPts val="0"/>
                        </a:spcAft>
                        <a:tabLst>
                          <a:tab pos="5581015" algn="l"/>
                        </a:tabLst>
                      </a:pP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35</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eating habits</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Some teenagers don’t have breakfast before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36</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 school</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Some don’t have a proper meal for lunch</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37</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two-thirds of the students don’t have a healthy diet</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内容占位符 6"/>
          <p:cNvSpPr>
            <a:spLocks noGrp="1"/>
          </p:cNvSpPr>
          <p:nvPr>
            <p:ph idx="1"/>
          </p:nvPr>
        </p:nvSpPr>
        <p:spPr>
          <a:xfrm>
            <a:off x="334566" y="4148896"/>
            <a:ext cx="11485848" cy="646331"/>
          </a:xfrm>
        </p:spPr>
        <p:txBody>
          <a:bodyPr/>
          <a:lstStyle/>
          <a:p>
            <a:pPr hangingPunct="0">
              <a:spcAft>
                <a:spcPts val="0"/>
              </a:spcAft>
              <a:tabLst>
                <a:tab pos="5581015"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37</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latin typeface="宋体" panose="02010600030101010101" pitchFamily="2" charset="-122"/>
                <a:ea typeface="宋体" panose="02010600030101010101" pitchFamily="2" charset="-122"/>
                <a:cs typeface="Times New Roman" panose="02020603050405020304" pitchFamily="18" charset="0"/>
              </a:rPr>
              <a:t>________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54646" y="4267061"/>
            <a:ext cx="849913" cy="461665"/>
          </a:xfrm>
          <a:prstGeom prst="rect">
            <a:avLst/>
          </a:prstGeom>
        </p:spPr>
        <p:txBody>
          <a:bodyPr wrap="none">
            <a:spAutoFit/>
          </a:bodyPr>
          <a:lstStyle/>
          <a:p>
            <a:r>
              <a:rPr lang="en-US" altLang="zh-CN" sz="2400" dirty="0"/>
              <a:t>Over</a:t>
            </a:r>
            <a:endParaRPr lang="zh-CN" altLang="en-US" dirty="0"/>
          </a:p>
        </p:txBody>
      </p:sp>
      <p:sp>
        <p:nvSpPr>
          <p:cNvPr id="5" name="内容占位符 10"/>
          <p:cNvSpPr txBox="1"/>
          <p:nvPr/>
        </p:nvSpPr>
        <p:spPr bwMode="auto">
          <a:xfrm>
            <a:off x="360854" y="469708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rPr>
              <a:t>“In a recent study at one school, scientists find that more than two-thirds of the students don’t have a healthy diet</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可知，超过三分之二的学生没有健康的饮食习惯，</a:t>
            </a:r>
            <a:r>
              <a:rPr lang="en-US" altLang="zh-CN" b="1" smtClean="0">
                <a:solidFill>
                  <a:srgbClr val="FF0000"/>
                </a:solidFill>
                <a:latin typeface="Times New Roman" panose="02020603050405020304" pitchFamily="18" charset="0"/>
                <a:ea typeface="宋体" panose="02010600030101010101" pitchFamily="2" charset="-122"/>
              </a:rPr>
              <a:t>more than</a:t>
            </a:r>
            <a:r>
              <a:rPr lang="zh-CN" altLang="zh-CN" b="1" smtClean="0">
                <a:solidFill>
                  <a:srgbClr val="FF0000"/>
                </a:solidFill>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over,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首字母大写。故填</a:t>
            </a:r>
            <a:r>
              <a:rPr lang="en-US" altLang="zh-CN" b="1" smtClean="0">
                <a:solidFill>
                  <a:srgbClr val="FF0000"/>
                </a:solidFill>
                <a:latin typeface="Times New Roman" panose="02020603050405020304" pitchFamily="18" charset="0"/>
                <a:ea typeface="宋体" panose="02010600030101010101" pitchFamily="2" charset="-122"/>
              </a:rPr>
              <a:t>Over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5754</Words>
  <Application>WPS 演示</Application>
  <PresentationFormat>自定义</PresentationFormat>
  <Paragraphs>191</Paragraphs>
  <Slides>14</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14</vt:i4>
      </vt:variant>
    </vt:vector>
  </HeadingPairs>
  <TitlesOfParts>
    <vt:vector size="24" baseType="lpstr">
      <vt:lpstr>Arial</vt:lpstr>
      <vt:lpstr>宋体</vt:lpstr>
      <vt:lpstr>Wingdings</vt:lpstr>
      <vt:lpstr>Times New Roman</vt:lpstr>
      <vt:lpstr>楷体</vt:lpstr>
      <vt:lpstr>微软雅黑</vt:lpstr>
      <vt:lpstr>Arial Unicode MS</vt:lpstr>
      <vt:lpstr>Calibri</vt:lpstr>
      <vt:lpstr>黑体</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PPT课件制作</cp:lastModifiedBy>
  <cp:revision>471</cp:revision>
  <dcterms:created xsi:type="dcterms:W3CDTF">2020-11-06T05:24:00Z</dcterms:created>
  <dcterms:modified xsi:type="dcterms:W3CDTF">2025-09-16T03:03:47Z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445ED3B9D8CF467DBE96E039A164F447_12</vt:lpwstr>
  </property>
</Properties>
</file>